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sldIdLst>
    <p:sldId id="269" r:id="rId3"/>
    <p:sldId id="271" r:id="rId4"/>
    <p:sldId id="268" r:id="rId5"/>
    <p:sldId id="262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14" r:id="rId43"/>
    <p:sldId id="309" r:id="rId44"/>
    <p:sldId id="310" r:id="rId45"/>
    <p:sldId id="315" r:id="rId46"/>
    <p:sldId id="308" r:id="rId47"/>
    <p:sldId id="270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059" autoAdjust="0"/>
    <p:restoredTop sz="97238" autoAdjust="0"/>
  </p:normalViewPr>
  <p:slideViewPr>
    <p:cSldViewPr>
      <p:cViewPr varScale="1">
        <p:scale>
          <a:sx n="62" d="100"/>
          <a:sy n="62" d="100"/>
        </p:scale>
        <p:origin x="-87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3819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50000" contrast="15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54727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18858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53221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20090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49082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90899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552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68953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827281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3555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rightnessContrast bright="-50000" contrast="15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980728"/>
            <a:ext cx="9144000" cy="587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7544" y="130622"/>
            <a:ext cx="820891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822960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C37D-08F5-4A8A-ACF4-47A03B889D18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F33C-36FB-46EF-A81A-0B0FD18DEF3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8051" y="44624"/>
            <a:ext cx="2345717" cy="792088"/>
            <a:chOff x="1740990" y="239943"/>
            <a:chExt cx="2746157" cy="1189586"/>
          </a:xfrm>
        </p:grpSpPr>
        <p:sp>
          <p:nvSpPr>
            <p:cNvPr id="9" name="TextBox 8"/>
            <p:cNvSpPr txBox="1"/>
            <p:nvPr/>
          </p:nvSpPr>
          <p:spPr>
            <a:xfrm>
              <a:off x="1740990" y="239943"/>
              <a:ext cx="2746157" cy="5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计算机导论</a:t>
              </a:r>
              <a:endParaRPr lang="zh-CN" altLang="en-US" sz="1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86615" y="874853"/>
              <a:ext cx="2194730" cy="5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bg1"/>
                  </a:solidFill>
                  <a:latin typeface="Arial Black" pitchFamily="34" charset="0"/>
                </a:rPr>
                <a:t>INTRODUCTION OF COMPUTERS</a:t>
              </a:r>
              <a:endParaRPr lang="zh-CN" altLang="en-US" sz="9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789529" y="843481"/>
              <a:ext cx="202321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66162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ftp://192.168.1.100/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56792"/>
            <a:ext cx="9144000" cy="3525948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85800" y="1916832"/>
            <a:ext cx="3886200" cy="913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计算机导论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773288" y="3546410"/>
            <a:ext cx="5526904" cy="600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4000" b="1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信息科学与技术</a:t>
            </a:r>
            <a:r>
              <a:rPr lang="zh-CN" altLang="en-US" sz="4000" b="1" dirty="0" smtClean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学院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809979" y="3381301"/>
            <a:ext cx="5116688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773288" y="2885429"/>
            <a:ext cx="432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Black" pitchFamily="34" charset="0"/>
              </a:rPr>
              <a:t>INTRODUCTION OF COMPUTERS</a:t>
            </a:r>
            <a:endParaRPr lang="zh-CN" alt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11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9398" y="1724734"/>
            <a:ext cx="1297279" cy="129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809979" y="4295680"/>
            <a:ext cx="23391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400" dirty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授课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教师</a:t>
            </a:r>
            <a:r>
              <a:rPr lang="zh-CN" altLang="en-US" sz="2400" smtClean="0">
                <a:solidFill>
                  <a:sysClr val="window" lastClr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：王兵</a:t>
            </a:r>
            <a:endParaRPr lang="zh-CN" altLang="en-US" sz="2400" dirty="0">
              <a:solidFill>
                <a:sysClr val="window" lastClr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68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670756" y="146756"/>
            <a:ext cx="5937955" cy="6581421"/>
          </a:xfrm>
          <a:prstGeom prst="rect">
            <a:avLst/>
          </a:prstGeom>
          <a:solidFill>
            <a:sysClr val="windowText" lastClr="000000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881717" y="474133"/>
            <a:ext cx="5151261" cy="923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1881717" y="1631601"/>
            <a:ext cx="5038372" cy="477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基本概念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实验一：理解</a:t>
            </a: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en-US" altLang="zh-CN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实验二：无线网络实验</a:t>
            </a:r>
            <a:endParaRPr lang="en-US" altLang="zh-CN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实验三：网关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 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实验四：网络应用</a:t>
            </a: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-ftp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40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实验目的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掌握无线设备的配置方法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理解连接无线网络和有线网络的方式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实验内容与要求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几个同学组成一个实验小组，配置无线路由器，使几台</a:t>
            </a:r>
            <a:r>
              <a:rPr lang="en-US" altLang="zh-CN" dirty="0" smtClean="0"/>
              <a:t>PC</a:t>
            </a:r>
            <a:r>
              <a:rPr lang="zh-CN" altLang="en-US" dirty="0" smtClean="0"/>
              <a:t>机组成一个无线网络。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IP</a:t>
            </a:r>
            <a:r>
              <a:rPr lang="zh-CN" altLang="en-US" dirty="0" smtClean="0"/>
              <a:t>地址分别为</a:t>
            </a:r>
            <a:r>
              <a:rPr lang="en-US" altLang="zh-CN" dirty="0" smtClean="0"/>
              <a:t>WAN</a:t>
            </a:r>
            <a:r>
              <a:rPr lang="zh-CN" altLang="en-US" dirty="0" smtClean="0"/>
              <a:t>口</a:t>
            </a:r>
            <a:r>
              <a:rPr lang="en-US" altLang="zh-CN" dirty="0" smtClean="0"/>
              <a:t>192.168.1.0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LAN</a:t>
            </a:r>
            <a:r>
              <a:rPr lang="zh-CN" altLang="en-US" dirty="0" smtClean="0"/>
              <a:t>口</a:t>
            </a:r>
            <a:r>
              <a:rPr lang="en-US" altLang="zh-CN" dirty="0" smtClean="0"/>
              <a:t>192.168.11.0</a:t>
            </a:r>
            <a:r>
              <a:rPr lang="zh-CN" altLang="en-US" dirty="0" smtClean="0"/>
              <a:t>两个不同的网段，要实现一个如图</a:t>
            </a:r>
            <a:r>
              <a:rPr lang="en-US" altLang="zh-CN" dirty="0" smtClean="0"/>
              <a:t>1-4-1</a:t>
            </a:r>
            <a:r>
              <a:rPr lang="zh-CN" altLang="en-US" dirty="0" smtClean="0"/>
              <a:t>的无线局域网。</a:t>
            </a:r>
          </a:p>
          <a:p>
            <a:pPr lvl="1">
              <a:lnSpc>
                <a:spcPct val="150000"/>
              </a:lnSpc>
            </a:pPr>
            <a:endParaRPr lang="zh-CN" altLang="en-US" dirty="0" smtClean="0"/>
          </a:p>
        </p:txBody>
      </p:sp>
      <p:pic>
        <p:nvPicPr>
          <p:cNvPr id="4" name="Picture 6" descr="4"/>
          <p:cNvPicPr>
            <a:picLocks noChangeAspect="1" noChangeArrowheads="1"/>
          </p:cNvPicPr>
          <p:nvPr/>
        </p:nvPicPr>
        <p:blipFill>
          <a:blip r:embed="rId2"/>
          <a:srcRect t="1305" b="6944"/>
          <a:stretch>
            <a:fillRect/>
          </a:stretch>
        </p:blipFill>
        <p:spPr bwMode="auto">
          <a:xfrm>
            <a:off x="3984635" y="4202780"/>
            <a:ext cx="4587893" cy="258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实验设备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无线路由器：每组一台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直通双绞线：二根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PC</a:t>
            </a:r>
            <a:r>
              <a:rPr lang="zh-CN" altLang="en-US" dirty="0" smtClean="0"/>
              <a:t>机：三台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无线网卡：二</a:t>
            </a:r>
            <a:r>
              <a:rPr lang="en-US" altLang="zh-CN" dirty="0" smtClean="0"/>
              <a:t>-</a:t>
            </a:r>
            <a:r>
              <a:rPr lang="zh-CN" altLang="en-US" dirty="0" smtClean="0"/>
              <a:t>三块</a:t>
            </a:r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、首先将路由器初始化，使之成为出厂的原始状态。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、连接好客户机和无线路由器，将计算机的</a:t>
            </a:r>
            <a:r>
              <a:rPr lang="en-US" altLang="zh-CN" dirty="0" smtClean="0"/>
              <a:t>LAN</a:t>
            </a:r>
            <a:r>
              <a:rPr lang="zh-CN" altLang="en-US" dirty="0" smtClean="0"/>
              <a:t>口和无线路由器的任意一个</a:t>
            </a:r>
            <a:r>
              <a:rPr lang="en-US" altLang="zh-CN" dirty="0" smtClean="0"/>
              <a:t>LAN</a:t>
            </a:r>
            <a:r>
              <a:rPr lang="zh-CN" altLang="en-US" dirty="0" smtClean="0"/>
              <a:t>口连接。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、查看计算机的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地址和网关，并且记录下来。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、重新设置计算机的地址，如</a:t>
            </a:r>
            <a:r>
              <a:rPr lang="en-US" altLang="zh-CN" dirty="0" smtClean="0"/>
              <a:t>192.168.1.2</a:t>
            </a:r>
            <a:r>
              <a:rPr lang="zh-CN" altLang="en-US" dirty="0" smtClean="0"/>
              <a:t>，或者把它设定为自动获取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、打开</a:t>
            </a:r>
            <a:r>
              <a:rPr lang="en-US" altLang="zh-CN" dirty="0" smtClean="0"/>
              <a:t>IE</a:t>
            </a:r>
            <a:r>
              <a:rPr lang="zh-CN" altLang="en-US" dirty="0" smtClean="0"/>
              <a:t>并且在地址栏输入地址</a:t>
            </a:r>
            <a:r>
              <a:rPr lang="en-US" altLang="zh-CN" dirty="0" smtClean="0"/>
              <a:t>192.168.1.1</a:t>
            </a:r>
            <a:r>
              <a:rPr lang="zh-CN" altLang="en-US" dirty="0" smtClean="0"/>
              <a:t>，看到如图</a:t>
            </a:r>
            <a:r>
              <a:rPr lang="en-US" altLang="zh-CN" dirty="0" smtClean="0"/>
              <a:t>1-4-2</a:t>
            </a:r>
            <a:r>
              <a:rPr lang="zh-CN" altLang="en-US" dirty="0" smtClean="0"/>
              <a:t>，分别在用户名和密码处输入</a:t>
            </a:r>
            <a:r>
              <a:rPr lang="en-US" altLang="zh-CN" dirty="0" smtClean="0"/>
              <a:t>admin/admin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14678" y="3214686"/>
            <a:ext cx="3124200" cy="3316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6</a:t>
            </a:r>
            <a:r>
              <a:rPr lang="zh-CN" altLang="en-US" dirty="0" smtClean="0"/>
              <a:t>、然后进入到路由器设置界面，如图</a:t>
            </a:r>
            <a:r>
              <a:rPr lang="en-US" altLang="zh-CN" dirty="0" smtClean="0"/>
              <a:t>1-4-3</a:t>
            </a:r>
            <a:r>
              <a:rPr lang="zh-CN" altLang="en-US" dirty="0" smtClean="0"/>
              <a:t>，选择</a:t>
            </a:r>
            <a:r>
              <a:rPr lang="en-US" altLang="zh-CN" dirty="0" err="1" smtClean="0"/>
              <a:t>SetupWizard</a:t>
            </a:r>
            <a:r>
              <a:rPr lang="zh-CN" altLang="en-US" dirty="0" smtClean="0"/>
              <a:t>，进入下一个设置界面，在这一界面中单击“</a:t>
            </a:r>
            <a:r>
              <a:rPr lang="en-US" altLang="zh-CN" dirty="0" smtClean="0"/>
              <a:t>next</a:t>
            </a:r>
            <a:r>
              <a:rPr lang="zh-CN" altLang="en-US" dirty="0" smtClean="0">
                <a:latin typeface="Arial" panose="020B0604020202020204" pitchFamily="34" charset="0"/>
              </a:rPr>
              <a:t>”</a:t>
            </a:r>
            <a:r>
              <a:rPr lang="zh-CN" altLang="en-US" dirty="0" smtClean="0"/>
              <a:t>按钮。</a:t>
            </a:r>
            <a:endParaRPr lang="en-US" altLang="zh-CN" dirty="0" smtClean="0"/>
          </a:p>
        </p:txBody>
      </p:sp>
      <p:pic>
        <p:nvPicPr>
          <p:cNvPr id="5" name="Picture 4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3571876"/>
            <a:ext cx="4071966" cy="243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3"/>
          <p:cNvSpPr txBox="1"/>
          <p:nvPr/>
        </p:nvSpPr>
        <p:spPr>
          <a:xfrm>
            <a:off x="3357554" y="6000768"/>
            <a:ext cx="292895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无线路由器设置界面 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</p:txBody>
      </p:sp>
      <p:sp>
        <p:nvSpPr>
          <p:cNvPr id="6" name="文本框 3"/>
          <p:cNvSpPr txBox="1"/>
          <p:nvPr/>
        </p:nvSpPr>
        <p:spPr>
          <a:xfrm>
            <a:off x="2714612" y="5539103"/>
            <a:ext cx="400052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无线路由器初始设置界面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4" descr="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8794" y="1857364"/>
            <a:ext cx="5200650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7</a:t>
            </a:r>
            <a:r>
              <a:rPr lang="zh-CN" altLang="en-US" dirty="0" smtClean="0"/>
              <a:t>、选择</a:t>
            </a:r>
            <a:r>
              <a:rPr lang="zh-CN" altLang="en-US" dirty="0" smtClean="0">
                <a:latin typeface="Arial" panose="020B0604020202020204" pitchFamily="34" charset="0"/>
              </a:rPr>
              <a:t>“</a:t>
            </a:r>
            <a:r>
              <a:rPr lang="en-US" altLang="zh-CN" dirty="0" smtClean="0"/>
              <a:t>Gateway</a:t>
            </a:r>
            <a:r>
              <a:rPr lang="zh-CN" altLang="en-US" dirty="0" smtClean="0">
                <a:latin typeface="Arial" panose="020B0604020202020204" pitchFamily="34" charset="0"/>
              </a:rPr>
              <a:t>”</a:t>
            </a:r>
            <a:r>
              <a:rPr lang="zh-CN" altLang="en-US" dirty="0" smtClean="0"/>
              <a:t>，即网关。如果不需要使用路由功能，可以选择</a:t>
            </a:r>
            <a:r>
              <a:rPr lang="en-US" altLang="zh-CN" dirty="0" smtClean="0"/>
              <a:t>Bridge</a:t>
            </a:r>
            <a:r>
              <a:rPr lang="zh-CN" altLang="en-US" dirty="0" smtClean="0"/>
              <a:t>或</a:t>
            </a:r>
            <a:r>
              <a:rPr lang="en-US" altLang="zh-CN" dirty="0" smtClean="0"/>
              <a:t>Wireless</a:t>
            </a:r>
            <a:r>
              <a:rPr lang="zh-CN" altLang="en-US" dirty="0" smtClean="0"/>
              <a:t>。</a:t>
            </a:r>
          </a:p>
          <a:p>
            <a:pPr lvl="1">
              <a:lnSpc>
                <a:spcPct val="150000"/>
              </a:lnSpc>
            </a:pPr>
            <a:endParaRPr lang="en-US" altLang="zh-CN" dirty="0" smtClean="0"/>
          </a:p>
        </p:txBody>
      </p:sp>
      <p:pic>
        <p:nvPicPr>
          <p:cNvPr id="7" name="Picture 4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127879"/>
            <a:ext cx="3643338" cy="373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29" y="3113111"/>
            <a:ext cx="3690937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8</a:t>
            </a:r>
            <a:r>
              <a:rPr lang="zh-CN" altLang="en-US" dirty="0" smtClean="0"/>
              <a:t>、填上无线路由器的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地址和子网掩码。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IP</a:t>
            </a:r>
            <a:r>
              <a:rPr lang="zh-CN" altLang="en-US" dirty="0" smtClean="0"/>
              <a:t>地址填</a:t>
            </a:r>
            <a:r>
              <a:rPr lang="en-US" altLang="zh-CN" dirty="0" smtClean="0"/>
              <a:t>192.168.X.1</a:t>
            </a:r>
            <a:r>
              <a:rPr lang="zh-CN" altLang="en-US" dirty="0" smtClean="0"/>
              <a:t>，其中</a:t>
            </a:r>
            <a:r>
              <a:rPr lang="en-US" altLang="zh-CN" dirty="0" smtClean="0"/>
              <a:t>X</a:t>
            </a:r>
            <a:r>
              <a:rPr lang="zh-CN" altLang="en-US" dirty="0" smtClean="0"/>
              <a:t>为所在的组号，例如是第二组，则所填的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地址是</a:t>
            </a:r>
            <a:r>
              <a:rPr lang="en-US" altLang="zh-CN" dirty="0" smtClean="0"/>
              <a:t>192.168.2.1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子网掩码填</a:t>
            </a:r>
            <a:r>
              <a:rPr lang="en-US" altLang="zh-CN" dirty="0" smtClean="0"/>
              <a:t>255.255.255.0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56792"/>
            <a:ext cx="9144000" cy="3525948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071802" y="2714620"/>
            <a:ext cx="3143272" cy="913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网络实验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11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9398" y="1724734"/>
            <a:ext cx="1297279" cy="129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968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</p:txBody>
      </p:sp>
      <p:pic>
        <p:nvPicPr>
          <p:cNvPr id="4" name="Picture 4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1452" y="2000240"/>
            <a:ext cx="403225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3"/>
          <p:cNvSpPr txBox="1"/>
          <p:nvPr/>
        </p:nvSpPr>
        <p:spPr>
          <a:xfrm>
            <a:off x="2285984" y="5824855"/>
            <a:ext cx="485778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无线路由器 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LAN IP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地址设置界面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9</a:t>
            </a:r>
            <a:r>
              <a:rPr lang="zh-CN" altLang="en-US" dirty="0" smtClean="0"/>
              <a:t>、选择（</a:t>
            </a:r>
            <a:r>
              <a:rPr lang="en-US" altLang="zh-CN" dirty="0" smtClean="0"/>
              <a:t>Static IP</a:t>
            </a:r>
            <a:r>
              <a:rPr lang="zh-CN" altLang="en-US" dirty="0" smtClean="0"/>
              <a:t>）固定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，填入与无线路由连接那台计算机的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地址、网关及子网掩码。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在本实验室，网关是</a:t>
            </a:r>
            <a:r>
              <a:rPr lang="en-US" altLang="zh-CN" dirty="0" smtClean="0"/>
              <a:t>192.168.1.254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DNS</a:t>
            </a:r>
            <a:r>
              <a:rPr lang="zh-CN" altLang="en-US" dirty="0" smtClean="0"/>
              <a:t>是</a:t>
            </a:r>
            <a:r>
              <a:rPr lang="en-US" altLang="zh-CN" dirty="0" smtClean="0"/>
              <a:t>202.112.80.106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地址是</a:t>
            </a:r>
            <a:r>
              <a:rPr lang="en-US" altLang="zh-CN" dirty="0" smtClean="0"/>
              <a:t>192.168.1.X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</a:t>
            </a:r>
            <a:r>
              <a:rPr lang="zh-CN" altLang="en-US" dirty="0" smtClean="0"/>
              <a:t>是使用的计算机的编号。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</p:txBody>
      </p:sp>
      <p:sp>
        <p:nvSpPr>
          <p:cNvPr id="5" name="文本框 3"/>
          <p:cNvSpPr txBox="1"/>
          <p:nvPr/>
        </p:nvSpPr>
        <p:spPr>
          <a:xfrm>
            <a:off x="2285984" y="5824855"/>
            <a:ext cx="485778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无线路由器 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WAN IP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地址设置界面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4" descr="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0377" y="2071678"/>
            <a:ext cx="3671887" cy="324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10</a:t>
            </a:r>
            <a:r>
              <a:rPr lang="zh-CN" altLang="en-US" dirty="0" smtClean="0"/>
              <a:t>、模式中选择</a:t>
            </a:r>
            <a:r>
              <a:rPr lang="en-US" altLang="zh-CN" dirty="0" smtClean="0"/>
              <a:t>2.4GHz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802.11b</a:t>
            </a:r>
            <a:r>
              <a:rPr lang="zh-CN" altLang="en-US" dirty="0" smtClean="0"/>
              <a:t>和</a:t>
            </a:r>
            <a:r>
              <a:rPr lang="en-US" altLang="zh-CN" dirty="0" smtClean="0"/>
              <a:t>802.11g</a:t>
            </a:r>
            <a:r>
              <a:rPr lang="zh-CN" altLang="en-US" dirty="0" smtClean="0"/>
              <a:t>兼容模式工作。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工作类型选择</a:t>
            </a:r>
            <a:r>
              <a:rPr lang="en-US" altLang="zh-CN" dirty="0" smtClean="0"/>
              <a:t>AP+WDS</a:t>
            </a:r>
            <a:r>
              <a:rPr lang="zh-CN" altLang="en-US" dirty="0" smtClean="0"/>
              <a:t>，就是无线</a:t>
            </a:r>
            <a:r>
              <a:rPr lang="en-US" altLang="zh-CN" dirty="0" smtClean="0"/>
              <a:t>AP</a:t>
            </a:r>
            <a:r>
              <a:rPr lang="zh-CN" altLang="en-US" dirty="0" smtClean="0"/>
              <a:t>与分布式系统的共存模式，网络类型是结构化非点对点模式。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SSID</a:t>
            </a:r>
            <a:r>
              <a:rPr lang="zh-CN" altLang="en-US" dirty="0" smtClean="0"/>
              <a:t>是</a:t>
            </a:r>
            <a:r>
              <a:rPr lang="en-US" altLang="zh-CN" dirty="0" smtClean="0"/>
              <a:t>Router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与无线网卡的连接属性对应。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频段是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，与无线工作站的配置须一致。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9493" y="1928802"/>
            <a:ext cx="4994275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11</a:t>
            </a:r>
            <a:r>
              <a:rPr lang="zh-CN" altLang="en-US" dirty="0" smtClean="0"/>
              <a:t>、选择加密方式（本次实验不要求）。有兴趣的同学可以设置加密方式，控制登录无线路由器的使用者。</a:t>
            </a:r>
            <a:endParaRPr lang="en-US" altLang="zh-CN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1115" y="3038500"/>
            <a:ext cx="4234223" cy="381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12</a:t>
            </a:r>
            <a:r>
              <a:rPr lang="zh-CN" altLang="en-US" dirty="0" smtClean="0"/>
              <a:t>、安装无线网卡，其过程如下：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将无线网卡插入计算机</a:t>
            </a:r>
            <a:r>
              <a:rPr lang="en-US" altLang="zh-CN" dirty="0" smtClean="0"/>
              <a:t>USB</a:t>
            </a:r>
            <a:r>
              <a:rPr lang="zh-CN" altLang="en-US" dirty="0" smtClean="0"/>
              <a:t>口，然后再单击</a:t>
            </a:r>
            <a:r>
              <a:rPr lang="zh-CN" altLang="en-US" dirty="0" smtClean="0">
                <a:latin typeface="Arial" panose="020B0604020202020204" pitchFamily="34" charset="0"/>
              </a:rPr>
              <a:t>“</a:t>
            </a:r>
            <a:r>
              <a:rPr lang="zh-CN" altLang="en-US" dirty="0" smtClean="0"/>
              <a:t>控制面板</a:t>
            </a:r>
            <a:r>
              <a:rPr lang="zh-CN" altLang="en-US" dirty="0" smtClean="0">
                <a:latin typeface="Arial" panose="020B0604020202020204" pitchFamily="34" charset="0"/>
              </a:rPr>
              <a:t>”</a:t>
            </a:r>
            <a:r>
              <a:rPr lang="en-US" altLang="zh-CN" dirty="0" smtClean="0">
                <a:latin typeface="Arial" panose="020B0604020202020204" pitchFamily="34" charset="0"/>
              </a:rPr>
              <a:t>—</a:t>
            </a:r>
            <a:r>
              <a:rPr lang="en-US" altLang="zh-CN" dirty="0" smtClean="0"/>
              <a:t>&gt;</a:t>
            </a:r>
            <a:r>
              <a:rPr lang="zh-CN" altLang="en-US" dirty="0" smtClean="0">
                <a:latin typeface="Arial" panose="020B0604020202020204" pitchFamily="34" charset="0"/>
              </a:rPr>
              <a:t>“</a:t>
            </a:r>
            <a:r>
              <a:rPr lang="zh-CN" altLang="en-US" dirty="0" smtClean="0"/>
              <a:t>系统”，在系统卡中选择</a:t>
            </a:r>
            <a:r>
              <a:rPr lang="zh-CN" altLang="en-US" dirty="0" smtClean="0">
                <a:latin typeface="Arial" panose="020B0604020202020204" pitchFamily="34" charset="0"/>
              </a:rPr>
              <a:t>“</a:t>
            </a:r>
            <a:r>
              <a:rPr lang="zh-CN" altLang="en-US" dirty="0" smtClean="0"/>
              <a:t>硬件</a:t>
            </a:r>
            <a:r>
              <a:rPr lang="zh-CN" altLang="en-US" dirty="0" smtClean="0">
                <a:latin typeface="Arial" panose="020B0604020202020204" pitchFamily="34" charset="0"/>
              </a:rPr>
              <a:t>”</a:t>
            </a:r>
            <a:r>
              <a:rPr lang="zh-CN" altLang="en-US" dirty="0" smtClean="0"/>
              <a:t>，然后单击</a:t>
            </a:r>
            <a:r>
              <a:rPr lang="zh-CN" altLang="en-US" dirty="0" smtClean="0">
                <a:latin typeface="Arial" panose="020B0604020202020204" pitchFamily="34" charset="0"/>
              </a:rPr>
              <a:t>“</a:t>
            </a:r>
            <a:r>
              <a:rPr lang="zh-CN" altLang="en-US" dirty="0" smtClean="0"/>
              <a:t>设备管理器</a:t>
            </a:r>
            <a:r>
              <a:rPr lang="zh-CN" altLang="en-US" dirty="0" smtClean="0">
                <a:latin typeface="Arial" panose="020B0604020202020204" pitchFamily="34" charset="0"/>
              </a:rPr>
              <a:t>”</a:t>
            </a:r>
            <a:r>
              <a:rPr lang="zh-CN" altLang="en-US" dirty="0" smtClean="0"/>
              <a:t>，可看到如图</a:t>
            </a:r>
            <a:r>
              <a:rPr lang="en-US" altLang="zh-CN" dirty="0" smtClean="0"/>
              <a:t>1-4-11</a:t>
            </a:r>
            <a:r>
              <a:rPr lang="zh-CN" altLang="en-US" dirty="0" smtClean="0"/>
              <a:t>的画面。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无线网卡</a:t>
            </a:r>
            <a:r>
              <a:rPr lang="en-US" altLang="zh-CN" dirty="0" smtClean="0"/>
              <a:t>RTL8187</a:t>
            </a:r>
            <a:r>
              <a:rPr lang="zh-CN" altLang="en-US" dirty="0" smtClean="0"/>
              <a:t>上有黄色的惊叹号，说明没有装好。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双击无线网卡然后选择更新驱动程序。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</p:txBody>
      </p:sp>
      <p:pic>
        <p:nvPicPr>
          <p:cNvPr id="4" name="Picture 4" descr="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3050" y="1858963"/>
            <a:ext cx="6057900" cy="4286250"/>
          </a:xfrm>
          <a:prstGeom prst="rect">
            <a:avLst/>
          </a:prstGeom>
          <a:noFill/>
        </p:spPr>
      </p:pic>
      <p:sp>
        <p:nvSpPr>
          <p:cNvPr id="5" name="文本框 3"/>
          <p:cNvSpPr txBox="1"/>
          <p:nvPr/>
        </p:nvSpPr>
        <p:spPr>
          <a:xfrm>
            <a:off x="3500430" y="6253483"/>
            <a:ext cx="200026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设备管理器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</p:txBody>
      </p:sp>
      <p:sp>
        <p:nvSpPr>
          <p:cNvPr id="5" name="文本框 3"/>
          <p:cNvSpPr txBox="1"/>
          <p:nvPr/>
        </p:nvSpPr>
        <p:spPr>
          <a:xfrm>
            <a:off x="3500430" y="6072206"/>
            <a:ext cx="221457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硬件安装向导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4" descr="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33600" y="2233613"/>
            <a:ext cx="4876800" cy="3533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13</a:t>
            </a:r>
            <a:r>
              <a:rPr lang="zh-CN" altLang="en-US" dirty="0" smtClean="0"/>
              <a:t>、选择最佳配置，即</a:t>
            </a:r>
            <a:r>
              <a:rPr lang="en-US" altLang="zh-CN" dirty="0" smtClean="0"/>
              <a:t>802.11G USB2.0</a:t>
            </a:r>
            <a:r>
              <a:rPr lang="zh-CN" altLang="en-US" dirty="0" smtClean="0"/>
              <a:t>无线网卡，然后单击</a:t>
            </a:r>
            <a:r>
              <a:rPr lang="zh-CN" altLang="en-US" dirty="0" smtClean="0">
                <a:latin typeface="Arial" panose="020B0604020202020204" pitchFamily="34" charset="0"/>
              </a:rPr>
              <a:t>“</a:t>
            </a:r>
            <a:r>
              <a:rPr lang="zh-CN" altLang="en-US" dirty="0" smtClean="0"/>
              <a:t>下一步</a:t>
            </a:r>
            <a:r>
              <a:rPr lang="zh-CN" altLang="en-US" dirty="0" smtClean="0">
                <a:latin typeface="Arial" panose="020B0604020202020204" pitchFamily="34" charset="0"/>
              </a:rPr>
              <a:t>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此后计算机会把相应的驱动程序装上，直到最后完成。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然后可以单击</a:t>
            </a:r>
            <a:r>
              <a:rPr lang="zh-CN" altLang="en-US" dirty="0" smtClean="0">
                <a:latin typeface="Arial" panose="020B0604020202020204" pitchFamily="34" charset="0"/>
              </a:rPr>
              <a:t>“</a:t>
            </a:r>
            <a:r>
              <a:rPr lang="zh-CN" altLang="en-US" dirty="0" smtClean="0"/>
              <a:t>控制面板</a:t>
            </a:r>
            <a:r>
              <a:rPr lang="zh-CN" altLang="en-US" dirty="0" smtClean="0">
                <a:latin typeface="Arial" panose="020B0604020202020204" pitchFamily="34" charset="0"/>
              </a:rPr>
              <a:t>”</a:t>
            </a:r>
            <a:r>
              <a:rPr lang="zh-CN" altLang="en-US" dirty="0" smtClean="0"/>
              <a:t>中的</a:t>
            </a:r>
            <a:r>
              <a:rPr lang="zh-CN" altLang="en-US" dirty="0" smtClean="0">
                <a:latin typeface="Arial" panose="020B0604020202020204" pitchFamily="34" charset="0"/>
              </a:rPr>
              <a:t>“</a:t>
            </a:r>
            <a:r>
              <a:rPr lang="zh-CN" altLang="en-US" dirty="0" smtClean="0"/>
              <a:t>网络连接</a:t>
            </a:r>
            <a:r>
              <a:rPr lang="zh-CN" altLang="en-US" dirty="0" smtClean="0">
                <a:latin typeface="Arial" panose="020B0604020202020204" pitchFamily="34" charset="0"/>
              </a:rPr>
              <a:t>”</a:t>
            </a:r>
            <a:r>
              <a:rPr lang="zh-CN" altLang="en-US" dirty="0" smtClean="0"/>
              <a:t>，查看到无线网卡连接的状况，此时无线网卡已经装好。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670756" y="146756"/>
            <a:ext cx="5937955" cy="6581421"/>
          </a:xfrm>
          <a:prstGeom prst="rect">
            <a:avLst/>
          </a:prstGeom>
          <a:solidFill>
            <a:sysClr val="windowText" lastClr="000000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881717" y="474133"/>
            <a:ext cx="5151261" cy="923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1881717" y="1631601"/>
            <a:ext cx="5038372" cy="477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基本概念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实验一：理解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实验二：无线网络实验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实验三：网关实验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 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实验四：网络应用</a:t>
            </a: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-ftp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</p:txBody>
      </p:sp>
      <p:sp>
        <p:nvSpPr>
          <p:cNvPr id="5" name="文本框 3"/>
          <p:cNvSpPr txBox="1"/>
          <p:nvPr/>
        </p:nvSpPr>
        <p:spPr>
          <a:xfrm>
            <a:off x="3500430" y="6110607"/>
            <a:ext cx="221457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设备安装向导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4" descr="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63713" y="1972622"/>
            <a:ext cx="5522931" cy="40281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</p:txBody>
      </p:sp>
      <p:sp>
        <p:nvSpPr>
          <p:cNvPr id="5" name="文本框 3"/>
          <p:cNvSpPr txBox="1"/>
          <p:nvPr/>
        </p:nvSpPr>
        <p:spPr>
          <a:xfrm>
            <a:off x="4214810" y="6286520"/>
            <a:ext cx="300039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无线网络连接状态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4" descr="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8992" y="1147781"/>
            <a:ext cx="4384675" cy="4995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14</a:t>
            </a:r>
            <a:r>
              <a:rPr lang="zh-CN" altLang="en-US" dirty="0" smtClean="0"/>
              <a:t>、给无线网卡分配一个合理的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地址，让它和无线路由器连接好。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可以选择无线路由器的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地址作为无线网卡的网关，例如</a:t>
            </a:r>
            <a:r>
              <a:rPr lang="en-US" altLang="zh-CN" dirty="0" smtClean="0"/>
              <a:t>192.168.5.1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设置一个合理的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地址，例如</a:t>
            </a:r>
            <a:r>
              <a:rPr lang="en-US" altLang="zh-CN" dirty="0" smtClean="0"/>
              <a:t>192.168.5.10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DNS</a:t>
            </a:r>
            <a:r>
              <a:rPr lang="zh-CN" altLang="en-US" dirty="0" smtClean="0"/>
              <a:t>设置为</a:t>
            </a:r>
            <a:r>
              <a:rPr lang="en-US" altLang="zh-CN" dirty="0" smtClean="0"/>
              <a:t>202.112.80.106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若将无线路由器的</a:t>
            </a:r>
            <a:r>
              <a:rPr lang="en-US" altLang="zh-CN" dirty="0" smtClean="0"/>
              <a:t>DHCP</a:t>
            </a:r>
            <a:r>
              <a:rPr lang="zh-CN" altLang="en-US" dirty="0" smtClean="0"/>
              <a:t>功能启动，则可以在无线网卡上启动自动获得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15</a:t>
            </a:r>
            <a:r>
              <a:rPr lang="zh-CN" altLang="en-US" dirty="0" smtClean="0"/>
              <a:t>、用</a:t>
            </a:r>
            <a:r>
              <a:rPr lang="en-US" altLang="zh-CN" dirty="0" err="1" smtClean="0"/>
              <a:t>ipconfig</a:t>
            </a:r>
            <a:r>
              <a:rPr lang="zh-CN" altLang="en-US" dirty="0" smtClean="0"/>
              <a:t>命令查看无线设备的配置情况，可以用</a:t>
            </a:r>
            <a:r>
              <a:rPr lang="en-US" altLang="zh-CN" dirty="0" smtClean="0"/>
              <a:t>ping</a:t>
            </a:r>
            <a:r>
              <a:rPr lang="zh-CN" altLang="en-US" dirty="0" smtClean="0"/>
              <a:t>命令检查设备的连接情况。</a:t>
            </a:r>
          </a:p>
          <a:p>
            <a:pPr lvl="1">
              <a:lnSpc>
                <a:spcPct val="150000"/>
              </a:lnSpc>
            </a:pPr>
            <a:endParaRPr lang="en-US" altLang="zh-CN" dirty="0" smtClean="0"/>
          </a:p>
        </p:txBody>
      </p:sp>
      <p:pic>
        <p:nvPicPr>
          <p:cNvPr id="4" name="Picture 4" descr="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3214686"/>
            <a:ext cx="4105275" cy="342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实验二：无线网络实验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en-US" altLang="zh-CN" dirty="0" smtClean="0"/>
          </a:p>
        </p:txBody>
      </p:sp>
      <p:pic>
        <p:nvPicPr>
          <p:cNvPr id="5" name="Picture 4" descr="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00232" y="2428868"/>
            <a:ext cx="5000625" cy="2190750"/>
          </a:xfrm>
          <a:prstGeom prst="rect">
            <a:avLst/>
          </a:prstGeom>
          <a:noFill/>
        </p:spPr>
      </p:pic>
      <p:sp>
        <p:nvSpPr>
          <p:cNvPr id="6" name="文本框 3"/>
          <p:cNvSpPr txBox="1"/>
          <p:nvPr/>
        </p:nvSpPr>
        <p:spPr>
          <a:xfrm>
            <a:off x="2143108" y="5072074"/>
            <a:ext cx="4714908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网络连通性测试</a:t>
            </a:r>
            <a:endParaRPr lang="en-US" altLang="zh-CN" sz="24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手机上网，计算机，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IPAD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上网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670756" y="146756"/>
            <a:ext cx="5937955" cy="6581421"/>
          </a:xfrm>
          <a:prstGeom prst="rect">
            <a:avLst/>
          </a:prstGeom>
          <a:solidFill>
            <a:sysClr val="windowText" lastClr="000000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881717" y="474133"/>
            <a:ext cx="5151261" cy="923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1881717" y="1631601"/>
            <a:ext cx="5038372" cy="477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基本概念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实验一：理解</a:t>
            </a: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en-US" altLang="zh-CN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实验二：无线网络实验</a:t>
            </a:r>
            <a:endParaRPr lang="en-US" altLang="zh-CN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实验三：网关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 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实验四：网络应用</a:t>
            </a: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-ftp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40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实验三：网关实验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实验目的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理解网关的概念、作用以及对网络连通性的影响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实验环境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机房、计算机网络、</a:t>
            </a:r>
            <a:r>
              <a:rPr lang="en-US" altLang="zh-CN" dirty="0" smtClean="0"/>
              <a:t>PC</a:t>
            </a:r>
            <a:r>
              <a:rPr lang="zh-CN" altLang="en-US" dirty="0" smtClean="0"/>
              <a:t>运行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系统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实验内容与要求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4</a:t>
            </a:r>
            <a:r>
              <a:rPr lang="zh-CN" altLang="en-US" dirty="0" smtClean="0"/>
              <a:t>人一组；按要求配置计算机的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地址、子网掩码、缺省网关；并测试相互间计算机的连通性</a:t>
            </a:r>
          </a:p>
          <a:p>
            <a:pPr lvl="1">
              <a:lnSpc>
                <a:spcPct val="150000"/>
              </a:lnSpc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实验三：网关实验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、分组，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人一组，组号分别为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…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、配置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地址，在每组中，主机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192.168.1.x/24</a:t>
            </a:r>
            <a:r>
              <a:rPr lang="zh-CN" altLang="en-US" dirty="0" smtClean="0"/>
              <a:t>与主机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192.168.2.x/24</a:t>
            </a:r>
          </a:p>
          <a:p>
            <a:pPr lvl="1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注：</a:t>
            </a:r>
            <a:r>
              <a:rPr lang="en-US" altLang="zh-CN" dirty="0" smtClean="0">
                <a:solidFill>
                  <a:srgbClr val="C00000"/>
                </a:solidFill>
              </a:rPr>
              <a:t> /24</a:t>
            </a:r>
            <a:r>
              <a:rPr lang="zh-CN" altLang="en-US" dirty="0" smtClean="0">
                <a:solidFill>
                  <a:srgbClr val="C00000"/>
                </a:solidFill>
              </a:rPr>
              <a:t>是指掩码为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255.255.255.0</a:t>
            </a:r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/>
          <a:srcRect l="22214" t="14737" r="53949" b="58679"/>
          <a:stretch>
            <a:fillRect/>
          </a:stretch>
        </p:blipFill>
        <p:spPr bwMode="auto">
          <a:xfrm>
            <a:off x="4273915" y="3643338"/>
            <a:ext cx="4655803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实验三：网关实验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、测试</a:t>
            </a:r>
            <a:r>
              <a:rPr lang="en-US" altLang="zh-CN" dirty="0" smtClean="0"/>
              <a:t>PC1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PC2</a:t>
            </a:r>
            <a:r>
              <a:rPr lang="zh-CN" altLang="en-US" dirty="0" smtClean="0"/>
              <a:t>之间的连通性，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在</a:t>
            </a:r>
            <a:r>
              <a:rPr lang="en-US" altLang="zh-CN" dirty="0" smtClean="0">
                <a:solidFill>
                  <a:srgbClr val="C00000"/>
                </a:solidFill>
              </a:rPr>
              <a:t>PC1</a:t>
            </a:r>
            <a:r>
              <a:rPr lang="zh-CN" altLang="en-US" dirty="0" smtClean="0">
                <a:solidFill>
                  <a:srgbClr val="C00000"/>
                </a:solidFill>
              </a:rPr>
              <a:t>上，</a:t>
            </a:r>
            <a:r>
              <a:rPr lang="en-US" altLang="zh-CN" dirty="0" smtClean="0">
                <a:solidFill>
                  <a:srgbClr val="C00000"/>
                </a:solidFill>
              </a:rPr>
              <a:t>c: ping 192.168.2.x</a:t>
            </a:r>
            <a:r>
              <a:rPr lang="zh-CN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</a:rPr>
              <a:t>x</a:t>
            </a:r>
            <a:r>
              <a:rPr lang="zh-CN" altLang="en-US" dirty="0" smtClean="0">
                <a:solidFill>
                  <a:srgbClr val="C00000"/>
                </a:solidFill>
              </a:rPr>
              <a:t>是组号）</a:t>
            </a:r>
          </a:p>
          <a:p>
            <a:pPr lvl="1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在</a:t>
            </a:r>
            <a:r>
              <a:rPr lang="en-US" altLang="zh-CN" dirty="0" smtClean="0">
                <a:solidFill>
                  <a:srgbClr val="C00000"/>
                </a:solidFill>
              </a:rPr>
              <a:t>PC2</a:t>
            </a:r>
            <a:r>
              <a:rPr lang="zh-CN" altLang="en-US" dirty="0" smtClean="0">
                <a:solidFill>
                  <a:srgbClr val="C00000"/>
                </a:solidFill>
              </a:rPr>
              <a:t>上，</a:t>
            </a:r>
            <a:r>
              <a:rPr lang="en-US" altLang="zh-CN" dirty="0" smtClean="0">
                <a:solidFill>
                  <a:srgbClr val="C00000"/>
                </a:solidFill>
              </a:rPr>
              <a:t>c: ping 192.168.1.x</a:t>
            </a:r>
          </a:p>
          <a:p>
            <a:pPr lvl="1">
              <a:lnSpc>
                <a:spcPct val="150000"/>
              </a:lnSpc>
              <a:buNone/>
            </a:pPr>
            <a:r>
              <a:rPr lang="zh-CN" altLang="en-US" dirty="0" smtClean="0"/>
              <a:t>查看是否通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实验三：网关实验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、改变</a:t>
            </a:r>
            <a:r>
              <a:rPr lang="en-US" altLang="zh-CN" dirty="0" smtClean="0"/>
              <a:t>PC</a:t>
            </a:r>
            <a:r>
              <a:rPr lang="zh-CN" altLang="en-US" dirty="0" smtClean="0"/>
              <a:t>机的网关，然后测试连通性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Font typeface="Arial" pitchFamily="34" charset="0"/>
              <a:buAutoNum type="alphaUcPeriod"/>
            </a:pPr>
            <a:r>
              <a:rPr lang="zh-CN" altLang="en-US" dirty="0" smtClean="0"/>
              <a:t>将</a:t>
            </a:r>
            <a:r>
              <a:rPr lang="en-US" altLang="zh-CN" dirty="0" smtClean="0"/>
              <a:t>PC1</a:t>
            </a:r>
            <a:r>
              <a:rPr lang="zh-CN" altLang="en-US" dirty="0" smtClean="0"/>
              <a:t>的网关设置为</a:t>
            </a:r>
            <a:r>
              <a:rPr lang="en-US" altLang="zh-CN" dirty="0" smtClean="0"/>
              <a:t>PC1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地址，</a:t>
            </a:r>
            <a:r>
              <a:rPr lang="en-US" altLang="zh-CN" dirty="0" smtClean="0"/>
              <a:t>PC2</a:t>
            </a:r>
            <a:r>
              <a:rPr lang="zh-CN" altLang="en-US" dirty="0" smtClean="0"/>
              <a:t>的网关设置为</a:t>
            </a:r>
            <a:r>
              <a:rPr lang="en-US" altLang="zh-CN" dirty="0" smtClean="0"/>
              <a:t>PC2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Font typeface="Arial" pitchFamily="34" charset="0"/>
              <a:buAutoNum type="alphaUcPeriod"/>
            </a:pPr>
            <a:r>
              <a:rPr lang="zh-CN" altLang="en-US" dirty="0" smtClean="0"/>
              <a:t>将</a:t>
            </a:r>
            <a:r>
              <a:rPr lang="en-US" altLang="zh-CN" dirty="0" smtClean="0"/>
              <a:t>PC1</a:t>
            </a:r>
            <a:r>
              <a:rPr lang="zh-CN" altLang="en-US" dirty="0" smtClean="0"/>
              <a:t>的网关设置为</a:t>
            </a:r>
            <a:r>
              <a:rPr lang="en-US" altLang="zh-CN" dirty="0" smtClean="0"/>
              <a:t>PC2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地址，</a:t>
            </a:r>
            <a:r>
              <a:rPr lang="en-US" altLang="zh-CN" dirty="0" smtClean="0"/>
              <a:t>PC2</a:t>
            </a:r>
            <a:r>
              <a:rPr lang="zh-CN" altLang="en-US" dirty="0" smtClean="0"/>
              <a:t>的网关设置为</a:t>
            </a:r>
            <a:r>
              <a:rPr lang="en-US" altLang="zh-CN" dirty="0" smtClean="0"/>
              <a:t>PC2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Font typeface="Arial" pitchFamily="34" charset="0"/>
              <a:buAutoNum type="alphaUcPeriod"/>
            </a:pPr>
            <a:r>
              <a:rPr lang="zh-CN" altLang="en-US" dirty="0" smtClean="0"/>
              <a:t>将</a:t>
            </a:r>
            <a:r>
              <a:rPr lang="en-US" altLang="zh-CN" dirty="0" smtClean="0"/>
              <a:t>PC1</a:t>
            </a:r>
            <a:r>
              <a:rPr lang="zh-CN" altLang="en-US" dirty="0" smtClean="0"/>
              <a:t>的网关设置为</a:t>
            </a:r>
            <a:r>
              <a:rPr lang="en-US" altLang="zh-CN" dirty="0" smtClean="0"/>
              <a:t>PC2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地址，</a:t>
            </a:r>
            <a:r>
              <a:rPr lang="en-US" altLang="zh-CN" dirty="0" smtClean="0"/>
              <a:t>PC2</a:t>
            </a:r>
            <a:r>
              <a:rPr lang="zh-CN" altLang="en-US" dirty="0" smtClean="0"/>
              <a:t>的网关设置为</a:t>
            </a:r>
            <a:r>
              <a:rPr lang="en-US" altLang="zh-CN" dirty="0" smtClean="0"/>
              <a:t>PC1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None/>
            </a:pPr>
            <a:r>
              <a:rPr lang="zh-CN" altLang="en-US" dirty="0" smtClean="0"/>
              <a:t>对上述每一种情况测试</a:t>
            </a:r>
            <a:r>
              <a:rPr lang="en-US" altLang="zh-CN" dirty="0" smtClean="0"/>
              <a:t>IP</a:t>
            </a:r>
            <a:r>
              <a:rPr lang="zh-CN" altLang="en-US" dirty="0" smtClean="0"/>
              <a:t>连通性，并做记录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None/>
            </a:pPr>
            <a:endParaRPr lang="en-US" altLang="zh-CN" dirty="0" smtClean="0"/>
          </a:p>
          <a:p>
            <a:pPr lvl="2">
              <a:lnSpc>
                <a:spcPct val="150000"/>
              </a:lnSpc>
            </a:pP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endParaRPr lang="en-US" altLang="zh-CN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基本概念</a:t>
            </a:r>
            <a:endParaRPr lang="en-US" altLang="zh-CN" b="1" dirty="0" smtClean="0">
              <a:solidFill>
                <a:schemeClr val="tx2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物理地址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掩码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网关</a:t>
            </a:r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实验三：网关实验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、改变</a:t>
            </a:r>
            <a:r>
              <a:rPr lang="en-US" altLang="zh-CN" dirty="0" smtClean="0"/>
              <a:t>PC</a:t>
            </a:r>
            <a:r>
              <a:rPr lang="zh-CN" altLang="en-US" dirty="0" smtClean="0"/>
              <a:t>机的网关，然后测试连通性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None/>
            </a:pPr>
            <a:endParaRPr lang="en-US" altLang="zh-CN" dirty="0" smtClean="0"/>
          </a:p>
          <a:p>
            <a:pPr lvl="2">
              <a:lnSpc>
                <a:spcPct val="150000"/>
              </a:lnSpc>
            </a:pP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endParaRPr lang="en-US" altLang="zh-CN" dirty="0" smtClean="0">
              <a:solidFill>
                <a:srgbClr val="C00000"/>
              </a:solidFill>
            </a:endParaRPr>
          </a:p>
        </p:txBody>
      </p:sp>
      <p:pic>
        <p:nvPicPr>
          <p:cNvPr id="4" name="内容占位符 3"/>
          <p:cNvPicPr>
            <a:picLocks/>
          </p:cNvPicPr>
          <p:nvPr/>
        </p:nvPicPr>
        <p:blipFill>
          <a:blip r:embed="rId2"/>
          <a:srcRect l="23657" t="16470" r="51962" b="58101"/>
          <a:stretch>
            <a:fillRect/>
          </a:stretch>
        </p:blipFill>
        <p:spPr>
          <a:xfrm>
            <a:off x="1671655" y="2643182"/>
            <a:ext cx="5400675" cy="38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670756" y="146756"/>
            <a:ext cx="5937955" cy="6581421"/>
          </a:xfrm>
          <a:prstGeom prst="rect">
            <a:avLst/>
          </a:prstGeom>
          <a:solidFill>
            <a:sysClr val="windowText" lastClr="000000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881717" y="474133"/>
            <a:ext cx="5151261" cy="923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1881717" y="1631601"/>
            <a:ext cx="5038372" cy="477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基本概念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实验一：理解</a:t>
            </a: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en-US" altLang="zh-CN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实验二：无线网络实验</a:t>
            </a:r>
            <a:endParaRPr lang="en-US" altLang="zh-CN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实验三：网关实验</a:t>
            </a:r>
            <a:endParaRPr lang="en-US" altLang="zh-CN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 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实验四：网络应用</a:t>
            </a: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-ftp</a:t>
            </a:r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实验四：网络服务</a:t>
            </a:r>
            <a:r>
              <a:rPr lang="en-US" altLang="zh-CN" dirty="0" smtClean="0"/>
              <a:t>-ftp</a:t>
            </a:r>
            <a:r>
              <a:rPr lang="zh-CN" altLang="en-US" dirty="0" smtClean="0"/>
              <a:t>服务配置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实验目的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通过</a:t>
            </a:r>
            <a:r>
              <a:rPr lang="en-US" altLang="zh-CN" dirty="0" smtClean="0"/>
              <a:t>ftp</a:t>
            </a:r>
            <a:r>
              <a:rPr lang="zh-CN" altLang="en-US" dirty="0" smtClean="0"/>
              <a:t>服务器配置，了解一些网络服务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实验环境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机房、计算机网络、</a:t>
            </a:r>
            <a:r>
              <a:rPr lang="en-US" altLang="zh-CN" dirty="0"/>
              <a:t>PC</a:t>
            </a:r>
            <a:r>
              <a:rPr lang="zh-CN" altLang="en-US" dirty="0"/>
              <a:t>运行</a:t>
            </a:r>
            <a:r>
              <a:rPr lang="en-US" altLang="zh-CN" dirty="0"/>
              <a:t>Windows</a:t>
            </a:r>
            <a:r>
              <a:rPr lang="zh-CN" altLang="en-US" dirty="0"/>
              <a:t>系统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实验内容与要求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人一组；按要求配置计算机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ftp</a:t>
            </a:r>
            <a:r>
              <a:rPr lang="zh-CN" altLang="en-US" dirty="0" smtClean="0"/>
              <a:t>服务器，通过</a:t>
            </a:r>
            <a:r>
              <a:rPr lang="en-US" altLang="zh-CN" dirty="0" smtClean="0"/>
              <a:t>ftp</a:t>
            </a:r>
            <a:r>
              <a:rPr lang="zh-CN" altLang="en-US" dirty="0" smtClean="0"/>
              <a:t>协议在计算机之间传输文件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5519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实验四：网络服务</a:t>
            </a:r>
            <a:r>
              <a:rPr lang="en-US" altLang="zh-CN" dirty="0" smtClean="0"/>
              <a:t>-ftp</a:t>
            </a:r>
            <a:r>
              <a:rPr lang="zh-CN" altLang="en-US" dirty="0" smtClean="0"/>
              <a:t>服务配置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b="1" dirty="0" smtClean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、在</a:t>
            </a:r>
            <a:r>
              <a:rPr lang="zh-CN" altLang="en-US" dirty="0" smtClean="0"/>
              <a:t>计算机上运行</a:t>
            </a:r>
            <a:r>
              <a:rPr lang="en-US" altLang="zh-CN" dirty="0" smtClean="0"/>
              <a:t>ftp</a:t>
            </a:r>
            <a:r>
              <a:rPr lang="zh-CN" altLang="en-US" dirty="0" smtClean="0"/>
              <a:t>服务器软件，</a:t>
            </a:r>
            <a:r>
              <a:rPr lang="en-US" altLang="zh-CN" dirty="0" smtClean="0"/>
              <a:t>3cdv2r10.zip</a:t>
            </a:r>
          </a:p>
          <a:p>
            <a:pPr lvl="1">
              <a:lnSpc>
                <a:spcPct val="150000"/>
              </a:lnSpc>
              <a:buNone/>
            </a:pPr>
            <a:r>
              <a:rPr lang="zh-CN" altLang="en-US" dirty="0" smtClean="0"/>
              <a:t>    一</a:t>
            </a:r>
            <a:r>
              <a:rPr lang="zh-CN" altLang="en-US" dirty="0" smtClean="0"/>
              <a:t>个由</a:t>
            </a:r>
            <a:r>
              <a:rPr lang="en-US" altLang="zh-CN" dirty="0" smtClean="0"/>
              <a:t>3COM</a:t>
            </a:r>
            <a:r>
              <a:rPr lang="zh-CN" altLang="en-US" dirty="0" smtClean="0"/>
              <a:t>公司提供大小不到</a:t>
            </a:r>
            <a:r>
              <a:rPr lang="en-US" altLang="zh-CN" dirty="0" smtClean="0"/>
              <a:t>1M</a:t>
            </a:r>
            <a:r>
              <a:rPr lang="zh-CN" altLang="en-US" dirty="0" smtClean="0"/>
              <a:t>，可以配置      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ftp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tftp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syslog</a:t>
            </a:r>
            <a:r>
              <a:rPr lang="zh-CN" altLang="en-US" dirty="0" smtClean="0"/>
              <a:t>服务器的测试软件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、运行该程序</a:t>
            </a:r>
            <a:r>
              <a:rPr lang="en-US" altLang="zh-CN" dirty="0" smtClean="0"/>
              <a:t>3CDaemon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、点击左侧</a:t>
            </a:r>
            <a:r>
              <a:rPr lang="en-US" altLang="zh-CN" dirty="0" smtClean="0"/>
              <a:t>configure ftp server</a:t>
            </a:r>
            <a:r>
              <a:rPr lang="zh-CN" altLang="en-US" dirty="0" smtClean="0"/>
              <a:t>，在右侧，为</a:t>
            </a:r>
            <a:r>
              <a:rPr lang="en-US" altLang="zh-CN" dirty="0" smtClean="0"/>
              <a:t>ftp</a:t>
            </a:r>
            <a:r>
              <a:rPr lang="zh-CN" altLang="en-US" dirty="0" smtClean="0"/>
              <a:t>服务配置</a:t>
            </a:r>
            <a:r>
              <a:rPr lang="en-US" altLang="zh-CN" dirty="0" smtClean="0"/>
              <a:t>ftp</a:t>
            </a:r>
            <a:r>
              <a:rPr lang="zh-CN" altLang="en-US" dirty="0" smtClean="0"/>
              <a:t>根目录。比如</a:t>
            </a:r>
            <a:r>
              <a:rPr lang="en-US" altLang="zh-CN" dirty="0" smtClean="0"/>
              <a:t>E:\network</a:t>
            </a:r>
            <a:r>
              <a:rPr lang="en-US" altLang="zh-CN" dirty="0" smtClean="0"/>
              <a:t>\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53564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实验四：网络服务</a:t>
            </a:r>
            <a:r>
              <a:rPr lang="en-US" altLang="zh-CN" dirty="0" smtClean="0"/>
              <a:t>-ftp</a:t>
            </a:r>
            <a:r>
              <a:rPr lang="zh-CN" altLang="en-US" dirty="0" smtClean="0"/>
              <a:t>服务配置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b="1" dirty="0" smtClean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、查看</a:t>
            </a:r>
            <a:r>
              <a:rPr lang="en-US" altLang="zh-CN" dirty="0" smtClean="0"/>
              <a:t>ftp</a:t>
            </a:r>
            <a:r>
              <a:rPr lang="zh-CN" altLang="en-US" dirty="0" smtClean="0"/>
              <a:t>服务器的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ipconfig</a:t>
            </a:r>
            <a:r>
              <a:rPr lang="en-US" altLang="zh-CN" dirty="0" smtClean="0"/>
              <a:t> </a:t>
            </a:r>
            <a:r>
              <a:rPr lang="en-US" altLang="zh-CN" dirty="0" smtClean="0"/>
              <a:t>/</a:t>
            </a:r>
            <a:r>
              <a:rPr lang="en-US" altLang="zh-CN" dirty="0" smtClean="0"/>
              <a:t>all</a:t>
            </a:r>
          </a:p>
          <a:p>
            <a:pPr lvl="1">
              <a:lnSpc>
                <a:spcPct val="150000"/>
              </a:lnSpc>
              <a:buNone/>
            </a:pPr>
            <a:r>
              <a:rPr lang="zh-CN" altLang="en-US" dirty="0" smtClean="0"/>
              <a:t>    比如</a:t>
            </a:r>
            <a:r>
              <a:rPr lang="zh-CN" altLang="en-US" dirty="0" smtClean="0"/>
              <a:t>查到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地址为</a:t>
            </a:r>
            <a:r>
              <a:rPr lang="en-US" altLang="zh-CN" dirty="0" smtClean="0"/>
              <a:t>192.168.1.100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、在</a:t>
            </a:r>
            <a:r>
              <a:rPr lang="zh-CN" altLang="en-US" dirty="0" smtClean="0"/>
              <a:t>客户机上打开浏览器</a:t>
            </a:r>
            <a:r>
              <a:rPr lang="zh-CN" altLang="en-US" dirty="0" smtClean="0"/>
              <a:t>，运行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 </a:t>
            </a:r>
            <a:r>
              <a:rPr lang="en-US" altLang="zh-CN" dirty="0" smtClean="0"/>
              <a:t>    </a:t>
            </a:r>
            <a:r>
              <a:rPr lang="en-US" altLang="zh-CN" dirty="0" smtClean="0">
                <a:hlinkClick r:id="rId2"/>
              </a:rPr>
              <a:t>ftp</a:t>
            </a:r>
            <a:r>
              <a:rPr lang="en-US" altLang="zh-CN" dirty="0" smtClean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192.168.1.100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zh-CN" altLang="en-US" dirty="0" smtClean="0"/>
              <a:t>从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目录下拷贝一个文件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53564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思考题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chemeClr val="tx2"/>
                </a:solidFill>
              </a:rPr>
              <a:t>1</a:t>
            </a:r>
            <a:r>
              <a:rPr lang="zh-CN" altLang="en-US" b="1" dirty="0" smtClean="0">
                <a:solidFill>
                  <a:schemeClr val="tx2"/>
                </a:solidFill>
              </a:rPr>
              <a:t>、因特网中通信的节点都要使用</a:t>
            </a:r>
            <a:r>
              <a:rPr lang="en-US" altLang="zh-CN" b="1" dirty="0" smtClean="0">
                <a:solidFill>
                  <a:schemeClr val="tx2"/>
                </a:solidFill>
              </a:rPr>
              <a:t>IP</a:t>
            </a:r>
            <a:r>
              <a:rPr lang="zh-CN" altLang="en-US" b="1" dirty="0" smtClean="0">
                <a:solidFill>
                  <a:schemeClr val="tx2"/>
                </a:solidFill>
              </a:rPr>
              <a:t>地址，没有</a:t>
            </a:r>
            <a:r>
              <a:rPr lang="en-US" altLang="zh-CN" b="1" dirty="0" smtClean="0">
                <a:solidFill>
                  <a:schemeClr val="tx2"/>
                </a:solidFill>
              </a:rPr>
              <a:t>IP</a:t>
            </a:r>
            <a:r>
              <a:rPr lang="zh-CN" altLang="en-US" b="1" dirty="0" smtClean="0">
                <a:solidFill>
                  <a:schemeClr val="tx2"/>
                </a:solidFill>
              </a:rPr>
              <a:t>地址不能通信，自动获得</a:t>
            </a:r>
            <a:r>
              <a:rPr lang="en-US" altLang="zh-CN" b="1" dirty="0" smtClean="0">
                <a:solidFill>
                  <a:schemeClr val="tx2"/>
                </a:solidFill>
              </a:rPr>
              <a:t>IP</a:t>
            </a:r>
            <a:r>
              <a:rPr lang="zh-CN" altLang="en-US" b="1" dirty="0" smtClean="0">
                <a:solidFill>
                  <a:schemeClr val="tx2"/>
                </a:solidFill>
              </a:rPr>
              <a:t>地址是一种配置</a:t>
            </a:r>
            <a:r>
              <a:rPr lang="en-US" altLang="zh-CN" b="1" dirty="0" smtClean="0">
                <a:solidFill>
                  <a:schemeClr val="tx2"/>
                </a:solidFill>
              </a:rPr>
              <a:t>IP</a:t>
            </a:r>
            <a:r>
              <a:rPr lang="zh-CN" altLang="en-US" b="1" dirty="0" smtClean="0">
                <a:solidFill>
                  <a:schemeClr val="tx2"/>
                </a:solidFill>
              </a:rPr>
              <a:t>的方法，获得</a:t>
            </a:r>
            <a:r>
              <a:rPr lang="en-US" altLang="zh-CN" b="1" dirty="0" smtClean="0">
                <a:solidFill>
                  <a:schemeClr val="tx2"/>
                </a:solidFill>
              </a:rPr>
              <a:t>IP</a:t>
            </a:r>
            <a:r>
              <a:rPr lang="zh-CN" altLang="en-US" b="1" dirty="0" smtClean="0">
                <a:solidFill>
                  <a:schemeClr val="tx2"/>
                </a:solidFill>
              </a:rPr>
              <a:t>地址之前计算机使用的什么</a:t>
            </a:r>
            <a:r>
              <a:rPr lang="en-US" altLang="zh-CN" b="1" dirty="0" smtClean="0">
                <a:solidFill>
                  <a:schemeClr val="tx2"/>
                </a:solidFill>
              </a:rPr>
              <a:t>IP</a:t>
            </a:r>
            <a:r>
              <a:rPr lang="zh-CN" altLang="en-US" b="1" dirty="0" smtClean="0">
                <a:solidFill>
                  <a:schemeClr val="tx2"/>
                </a:solidFill>
              </a:rPr>
              <a:t>地址进行通信的？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chemeClr val="tx2"/>
                </a:solidFill>
              </a:rPr>
              <a:t>2</a:t>
            </a:r>
            <a:r>
              <a:rPr lang="zh-CN" altLang="en-US" b="1" dirty="0" smtClean="0">
                <a:solidFill>
                  <a:schemeClr val="tx2"/>
                </a:solidFill>
              </a:rPr>
              <a:t>、什么情况下，没设网关不影响两台计算机的通信；什么情况下必须设置网关？</a:t>
            </a:r>
            <a:endParaRPr lang="en-US" altLang="zh-CN" dirty="0" smtClean="0"/>
          </a:p>
          <a:p>
            <a:pPr lvl="2">
              <a:lnSpc>
                <a:spcPct val="150000"/>
              </a:lnSpc>
            </a:pP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endParaRPr lang="en-US" altLang="zh-CN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6150947" y="282506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latin typeface="微软雅黑" pitchFamily="34" charset="-122"/>
                <a:ea typeface="微软雅黑" pitchFamily="34" charset="-122"/>
              </a:rPr>
              <a:t>谢谢</a:t>
            </a:r>
            <a:endParaRPr lang="zh-CN" altLang="en-US" sz="7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 descr="C:\Users\Thinkpad\Desktop\教九的秋天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04680"/>
            <a:ext cx="4634127" cy="563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7577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670756" y="146756"/>
            <a:ext cx="5937955" cy="6581421"/>
          </a:xfrm>
          <a:prstGeom prst="rect">
            <a:avLst/>
          </a:prstGeom>
          <a:solidFill>
            <a:sysClr val="windowText" lastClr="000000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881717" y="474133"/>
            <a:ext cx="5151261" cy="923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1881717" y="1631601"/>
            <a:ext cx="5038372" cy="477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基本概念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实验一：理解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实验二：无线网络实验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实验三：网关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 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实验四：网络应用</a:t>
            </a: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-ftp</a:t>
            </a:r>
            <a:r>
              <a:rPr lang="zh-CN" altLang="en-US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4000" dirty="0" smtClea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实验一：理解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实验目的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理解互联网中的通讯节点都需要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zh-CN" altLang="zh-CN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实验环境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计算机网络环境、无线</a:t>
            </a:r>
            <a:r>
              <a:rPr lang="en-US" altLang="zh-CN" dirty="0" smtClean="0"/>
              <a:t>AP</a:t>
            </a:r>
            <a:r>
              <a:rPr lang="zh-CN" altLang="en-US" dirty="0" smtClean="0"/>
              <a:t>网络环境、手机等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实验内容与要求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查看计算机和手机上网时使用的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理解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地址在因特网中的重要性</a:t>
            </a:r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实验一：理解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、查看计算机的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方法一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AutoNum type="alphaUcPeriod"/>
            </a:pPr>
            <a:r>
              <a:rPr lang="zh-CN" altLang="en-US" dirty="0" smtClean="0"/>
              <a:t>点击计算机左下角图标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Font typeface="Arial" pitchFamily="34" charset="0"/>
              <a:buAutoNum type="alphaUcPeriod"/>
            </a:pPr>
            <a:r>
              <a:rPr lang="zh-CN" altLang="en-US" dirty="0" smtClean="0"/>
              <a:t>运行</a:t>
            </a:r>
            <a:r>
              <a:rPr lang="en-US" altLang="zh-CN" dirty="0" err="1" smtClean="0"/>
              <a:t>cmd</a:t>
            </a:r>
            <a:r>
              <a:rPr lang="zh-CN" altLang="en-US" dirty="0" smtClean="0"/>
              <a:t>，进入命令模式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Font typeface="Arial" pitchFamily="34" charset="0"/>
              <a:buAutoNum type="alphaUcPeriod"/>
            </a:pPr>
            <a:r>
              <a:rPr lang="en-US" altLang="zh-CN" dirty="0" err="1" smtClean="0"/>
              <a:t>ipconfig</a:t>
            </a:r>
            <a:r>
              <a:rPr lang="en-US" altLang="zh-CN" dirty="0" smtClean="0"/>
              <a:t> /all</a:t>
            </a:r>
          </a:p>
          <a:p>
            <a:pPr marL="1371600" lvl="2" indent="-457200">
              <a:lnSpc>
                <a:spcPct val="150000"/>
              </a:lnSpc>
              <a:buNone/>
            </a:pPr>
            <a:r>
              <a:rPr lang="zh-CN" altLang="en-US" dirty="0" smtClean="0"/>
              <a:t>记录机器的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地址、子网掩码、网关、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地址信息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实验一：理解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、查看计算机的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方法二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AutoNum type="alphaUcPeriod"/>
            </a:pPr>
            <a:r>
              <a:rPr lang="zh-CN" altLang="en-US" dirty="0" smtClean="0"/>
              <a:t>进入计算机的控制面板，点击网络和共享中心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Font typeface="Arial" pitchFamily="34" charset="0"/>
              <a:buAutoNum type="alphaUcPeriod"/>
            </a:pPr>
            <a:r>
              <a:rPr lang="zh-CN" altLang="en-US" dirty="0" smtClean="0"/>
              <a:t>再查看基本网络信息，点击本地连接，进入本地连接状态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Font typeface="Arial" pitchFamily="34" charset="0"/>
              <a:buAutoNum type="alphaUcPeriod"/>
            </a:pPr>
            <a:r>
              <a:rPr lang="zh-CN" altLang="en-US" dirty="0" smtClean="0"/>
              <a:t>点击</a:t>
            </a:r>
            <a:r>
              <a:rPr lang="en-US" altLang="zh-CN" dirty="0" smtClean="0"/>
              <a:t>Internet </a:t>
            </a:r>
            <a:r>
              <a:rPr lang="zh-CN" altLang="en-US" dirty="0" smtClean="0"/>
              <a:t>协议版本</a:t>
            </a:r>
            <a:r>
              <a:rPr lang="en-US" altLang="zh-CN" dirty="0" smtClean="0"/>
              <a:t>4</a:t>
            </a:r>
          </a:p>
          <a:p>
            <a:pPr marL="1371600" lvl="2" indent="-457200">
              <a:lnSpc>
                <a:spcPct val="150000"/>
              </a:lnSpc>
              <a:buFont typeface="Arial" pitchFamily="34" charset="0"/>
              <a:buAutoNum type="alphaUcPeriod"/>
            </a:pPr>
            <a:r>
              <a:rPr lang="zh-CN" altLang="en-US" dirty="0" smtClean="0"/>
              <a:t>点击属性，查看机器的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地址，并做记录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实验一：理解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实验步骤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、查看手机的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地址与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AutoNum type="alphaUcPeriod"/>
            </a:pP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AutoNum type="alphaUcPeriod"/>
            </a:pPr>
            <a:r>
              <a:rPr lang="zh-CN" altLang="en-US" dirty="0" smtClean="0"/>
              <a:t>利用自己的校园用户名密码通过手机上网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Font typeface="Arial" pitchFamily="34" charset="0"/>
              <a:buAutoNum type="alphaUcPeriod"/>
            </a:pPr>
            <a:r>
              <a:rPr lang="zh-CN" altLang="en-US" dirty="0" smtClean="0"/>
              <a:t>查看手机的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地址和获得的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Font typeface="Arial" pitchFamily="34" charset="0"/>
              <a:buAutoNum type="alphaUcPeriod"/>
            </a:pPr>
            <a:endParaRPr lang="en-US" altLang="zh-CN" dirty="0" smtClean="0"/>
          </a:p>
          <a:p>
            <a:pPr marL="1371600" lvl="2" indent="-457200">
              <a:lnSpc>
                <a:spcPct val="150000"/>
              </a:lnSpc>
              <a:buNone/>
            </a:pPr>
            <a:r>
              <a:rPr lang="zh-CN" altLang="en-US" dirty="0" smtClean="0"/>
              <a:t>以华为手机为例：</a:t>
            </a:r>
          </a:p>
          <a:p>
            <a:pPr marL="1371600" lvl="2" indent="-457200">
              <a:lnSpc>
                <a:spcPct val="150000"/>
              </a:lnSpc>
              <a:buNone/>
            </a:pPr>
            <a:r>
              <a:rPr lang="zh-CN" altLang="en-US" dirty="0" smtClean="0"/>
              <a:t>设置</a:t>
            </a:r>
            <a:r>
              <a:rPr lang="en-US" altLang="zh-CN" dirty="0" smtClean="0"/>
              <a:t>---</a:t>
            </a:r>
            <a:r>
              <a:rPr lang="zh-CN" altLang="en-US" dirty="0" smtClean="0"/>
              <a:t>系统更新</a:t>
            </a:r>
            <a:r>
              <a:rPr lang="en-US" altLang="zh-CN" dirty="0" smtClean="0"/>
              <a:t>---</a:t>
            </a:r>
            <a:r>
              <a:rPr lang="zh-CN" altLang="en-US" dirty="0" smtClean="0"/>
              <a:t>菜单</a:t>
            </a:r>
            <a:r>
              <a:rPr lang="en-US" altLang="zh-CN" dirty="0" smtClean="0"/>
              <a:t>---</a:t>
            </a:r>
            <a:r>
              <a:rPr lang="zh-CN" altLang="en-US" dirty="0" smtClean="0"/>
              <a:t>系统信息</a:t>
            </a:r>
            <a:r>
              <a:rPr lang="en-US" altLang="zh-CN" dirty="0" smtClean="0"/>
              <a:t>---</a:t>
            </a:r>
            <a:r>
              <a:rPr lang="zh-CN" altLang="en-US" dirty="0" smtClean="0"/>
              <a:t>状态消息</a:t>
            </a:r>
            <a:r>
              <a:rPr lang="en-US" altLang="zh-CN" dirty="0" smtClean="0"/>
              <a:t>---IP</a:t>
            </a:r>
            <a:r>
              <a:rPr lang="zh-CN" altLang="en-US" dirty="0" smtClean="0"/>
              <a:t>地址，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</a:t>
            </a:r>
          </a:p>
          <a:p>
            <a:pPr marL="1371600" lvl="2" indent="-457200">
              <a:lnSpc>
                <a:spcPct val="150000"/>
              </a:lnSpc>
              <a:buNone/>
            </a:pPr>
            <a:r>
              <a:rPr lang="zh-CN" altLang="en-US" dirty="0" smtClean="0"/>
              <a:t>并做记录</a:t>
            </a:r>
          </a:p>
          <a:p>
            <a:pPr marL="1371600" lvl="2" indent="-457200">
              <a:lnSpc>
                <a:spcPct val="150000"/>
              </a:lnSpc>
              <a:buFont typeface="Arial" pitchFamily="34" charset="0"/>
              <a:buAutoNum type="alphaUcPeriod"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0544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Calibri"/>
            <a:ea typeface="宋体"/>
            <a:cs typeface="+mn-cs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1670</Words>
  <Application>Microsoft Office PowerPoint</Application>
  <PresentationFormat>全屏显示(4:3)</PresentationFormat>
  <Paragraphs>230</Paragraphs>
  <Slides>46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48" baseType="lpstr">
      <vt:lpstr>Office 主题</vt:lpstr>
      <vt:lpstr>自定义设计方案</vt:lpstr>
      <vt:lpstr>幻灯片 1</vt:lpstr>
      <vt:lpstr>幻灯片 2</vt:lpstr>
      <vt:lpstr>幻灯片 3</vt:lpstr>
      <vt:lpstr>基本概念</vt:lpstr>
      <vt:lpstr>幻灯片 5</vt:lpstr>
      <vt:lpstr>实验一：理解IP地址</vt:lpstr>
      <vt:lpstr>实验一：理解IP地址</vt:lpstr>
      <vt:lpstr>实验一：理解IP地址</vt:lpstr>
      <vt:lpstr>实验一：理解IP地址</vt:lpstr>
      <vt:lpstr>幻灯片 10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实验二：无线网络实验</vt:lpstr>
      <vt:lpstr>幻灯片 35</vt:lpstr>
      <vt:lpstr>实验三：网关实验</vt:lpstr>
      <vt:lpstr>实验三：网关实验</vt:lpstr>
      <vt:lpstr>实验三：网关实验</vt:lpstr>
      <vt:lpstr>实验三：网关实验</vt:lpstr>
      <vt:lpstr>实验三：网关实验</vt:lpstr>
      <vt:lpstr>幻灯片 41</vt:lpstr>
      <vt:lpstr>实验四：网络服务-ftp服务配置</vt:lpstr>
      <vt:lpstr>实验四：网络服务-ftp服务配置</vt:lpstr>
      <vt:lpstr>实验四：网络服务-ftp服务配置</vt:lpstr>
      <vt:lpstr>思考题</vt:lpstr>
      <vt:lpstr>幻灯片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XiaYe</dc:creator>
  <cp:lastModifiedBy>USER-</cp:lastModifiedBy>
  <cp:revision>153</cp:revision>
  <dcterms:created xsi:type="dcterms:W3CDTF">2015-12-05T05:58:07Z</dcterms:created>
  <dcterms:modified xsi:type="dcterms:W3CDTF">2017-04-20T01:02:11Z</dcterms:modified>
</cp:coreProperties>
</file>